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8" r:id="rId2"/>
    <p:sldId id="260" r:id="rId3"/>
    <p:sldId id="299" r:id="rId4"/>
    <p:sldId id="265" r:id="rId5"/>
    <p:sldId id="305" r:id="rId6"/>
    <p:sldId id="300" r:id="rId7"/>
    <p:sldId id="308" r:id="rId8"/>
    <p:sldId id="303" r:id="rId9"/>
    <p:sldId id="304" r:id="rId10"/>
    <p:sldId id="301" r:id="rId11"/>
    <p:sldId id="313" r:id="rId12"/>
    <p:sldId id="314" r:id="rId13"/>
    <p:sldId id="298" r:id="rId14"/>
    <p:sldId id="31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Иван" initials="И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56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477" autoAdjust="0"/>
    <p:restoredTop sz="88939" autoAdjust="0"/>
  </p:normalViewPr>
  <p:slideViewPr>
    <p:cSldViewPr snapToGrid="0">
      <p:cViewPr varScale="1">
        <p:scale>
          <a:sx n="101" d="100"/>
          <a:sy n="101" d="100"/>
        </p:scale>
        <p:origin x="20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25" d="100"/>
          <a:sy n="125" d="100"/>
        </p:scale>
        <p:origin x="108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AA558D-EEA7-4437-BB66-044FF263E58D}" type="datetimeFigureOut">
              <a:rPr lang="en-US" smtClean="0"/>
              <a:t>5/25/19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6F926E-5111-4D0E-A220-54F08658AE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86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FB5B48-A88C-4504-B18A-BC72DA1CE798}" type="datetimeFigureOut">
              <a:rPr lang="en-US" smtClean="0"/>
              <a:t>5/25/19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64724E-7CB4-4288-908A-97852378B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384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4724E-7CB4-4288-908A-97852378BB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74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4724E-7CB4-4288-908A-97852378BB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044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4724E-7CB4-4288-908A-97852378BB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70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4724E-7CB4-4288-908A-97852378BB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82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4724E-7CB4-4288-908A-97852378BB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69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4724E-7CB4-4288-908A-97852378BB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318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4724E-7CB4-4288-908A-97852378BB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00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4724E-7CB4-4288-908A-97852378BB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139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4724E-7CB4-4288-908A-97852378BB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27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4724E-7CB4-4288-908A-97852378BB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70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4724E-7CB4-4288-908A-97852378BB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256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CC4E5189-0973-4C0E-85EF-9CF74FA863BB}" type="datetime1">
              <a:rPr lang="en-US" smtClean="0"/>
              <a:t>5/25/19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Information Studies | Syracuse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048" y="1"/>
            <a:ext cx="12188952" cy="4572000"/>
          </a:xfrm>
          <a:solidFill>
            <a:srgbClr val="EE5612"/>
          </a:solidFill>
        </p:spPr>
        <p:txBody>
          <a:bodyPr lIns="457200" tIns="365760" rIns="45720" bIns="45720" anchor="t"/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78DB6-D1E9-41A9-B216-C4ADD9C2164D}" type="datetime1">
              <a:rPr lang="en-US" smtClean="0"/>
              <a:t>5/25/19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Information Studies | Syracuse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F22D1-D595-4ACA-9158-EA62FCCCC51B}" type="datetime1">
              <a:rPr lang="en-US" smtClean="0"/>
              <a:t>5/25/19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Information Studies | Syracuse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440" y="6389046"/>
            <a:ext cx="1973034" cy="3437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4DB54-D908-476A-B7DE-76ED373D8996}" type="datetime1">
              <a:rPr lang="en-US" smtClean="0"/>
              <a:t>5/25/19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Information Studies | Syracuse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0799B-66BC-4953-AA2F-F8A09182B3C6}" type="datetime1">
              <a:rPr lang="en-US" smtClean="0"/>
              <a:t>5/25/19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Information Studies | Syracuse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048" y="0"/>
            <a:ext cx="12188952" cy="4572000"/>
          </a:xfrm>
          <a:solidFill>
            <a:srgbClr val="EE5612"/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5406752"/>
            <a:ext cx="3200400" cy="5576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21A7C89-EADD-4531-BAC9-4E0A273DF350}" type="datetime1">
              <a:rPr lang="en-US" smtClean="0"/>
              <a:t>5/25/19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School of Information Studies | Syracuse University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rgbClr val="00B0F0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2357-D158-470D-AD20-0063E9FBD795}" type="datetime1">
              <a:rPr lang="en-US" smtClean="0"/>
              <a:t>5/25/19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Information Studies | Syracuse University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85D31-BBD7-40AE-9312-CE893F084601}" type="datetime1">
              <a:rPr lang="en-US" smtClean="0"/>
              <a:t>5/25/19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Information Studies | Syracuse University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D4B99-8306-46E3-B452-EA51B90BF1AB}" type="datetime1">
              <a:rPr lang="en-US" smtClean="0"/>
              <a:t>5/25/19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Information Studies | Syracuse University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440" y="6401238"/>
            <a:ext cx="1973034" cy="3437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935D-E818-44FA-A758-DE0FC8E1B300}" type="datetime1">
              <a:rPr lang="en-US" smtClean="0"/>
              <a:t>5/25/19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Information Studies | Syracuse University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rgbClr val="EE5612"/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80E7-0B51-411B-A13C-07E58C294B7D}" type="datetime1">
              <a:rPr lang="en-US" smtClean="0"/>
              <a:t>5/25/19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Information Studies | Syracuse University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5406752"/>
            <a:ext cx="3200400" cy="55764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fld id="{B434B538-B6B1-4227-B73C-618CAEFD6AFC}" type="datetime1">
              <a:rPr lang="en-US" smtClean="0"/>
              <a:t>5/25/19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62772" y="6470704"/>
            <a:ext cx="48228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School of Information Studies | Syracuse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1166" y="6470704"/>
            <a:ext cx="1246514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440" y="6401238"/>
            <a:ext cx="1973034" cy="34378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100" baseline="0">
          <a:solidFill>
            <a:schemeClr val="tx1">
              <a:lumMod val="65000"/>
              <a:lumOff val="35000"/>
            </a:schemeClr>
          </a:solidFill>
          <a:latin typeface="Museo Sans 500" panose="02000000000000000000" pitchFamily="50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693326"/>
          </a:xfrm>
        </p:spPr>
        <p:txBody>
          <a:bodyPr>
            <a:normAutofit/>
          </a:bodyPr>
          <a:lstStyle/>
          <a:p>
            <a:r>
              <a:rPr lang="en-US" sz="2800" dirty="0"/>
              <a:t>Reducing Concussions During Punts</a:t>
            </a:r>
            <a:br>
              <a:rPr lang="en-US" sz="2800" dirty="0"/>
            </a:br>
            <a:r>
              <a:rPr lang="en-US" sz="2400" dirty="0"/>
              <a:t>Daniel Saltz, Jeffrey Saltz </a:t>
            </a:r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36097" y="6523379"/>
            <a:ext cx="3564354" cy="3083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65000"/>
                    <a:lumOff val="35000"/>
                  </a:schemeClr>
                </a:solidFill>
                <a:latin typeface="Museo Sans 500" panose="02000000000000000000" pitchFamily="50" charset="0"/>
                <a:ea typeface="+mj-ea"/>
                <a:cs typeface="+mj-cs"/>
              </a:defRPr>
            </a:lvl1pPr>
          </a:lstStyle>
          <a:p>
            <a:r>
              <a:rPr lang="en-US" sz="1400" dirty="0"/>
              <a:t>2019 Kaggle Competition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F1B48B-F5A1-F648-AE56-9D1F7F1CD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1240" y="4920847"/>
            <a:ext cx="1924049" cy="19030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6EFC58-2475-4443-B27E-52E5E68CA4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t="9684"/>
          <a:stretch/>
        </p:blipFill>
        <p:spPr>
          <a:xfrm>
            <a:off x="1541639" y="90310"/>
            <a:ext cx="8318500" cy="500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87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024128" y="95440"/>
            <a:ext cx="9720072" cy="967009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Net Impact: </a:t>
            </a:r>
            <a:br>
              <a:rPr lang="en-US" sz="2400" dirty="0"/>
            </a:br>
            <a:r>
              <a:rPr lang="en-US" sz="2400" dirty="0"/>
              <a:t>Concussions will be reduced by 41%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05673" y="1513353"/>
            <a:ext cx="4636896" cy="45064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100" dirty="0"/>
              <a:t>Projecting concussions under the new rules: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/>
              <a:t> We held constant the percentage of concussions for each type of punt play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/>
              <a:t> We recalculated the number of concussions that would occur under the new rules, based on the new expected proportion of each type of punt play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100" dirty="0"/>
              <a:t>Key Impact: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900" dirty="0"/>
              <a:t>There will be a significant reduction in concussions during punt plays, largely because the number of punt returns reduce dramatically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EF31996-FCA4-C94F-9D44-CE868508C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2772" y="6470704"/>
            <a:ext cx="4822803" cy="274320"/>
          </a:xfrm>
        </p:spPr>
        <p:txBody>
          <a:bodyPr/>
          <a:lstStyle/>
          <a:p>
            <a:pPr algn="l"/>
            <a:r>
              <a:rPr lang="en-US" dirty="0" err="1"/>
              <a:t>Saltz</a:t>
            </a:r>
            <a:r>
              <a:rPr lang="en-US" dirty="0"/>
              <a:t> &amp; </a:t>
            </a:r>
            <a:r>
              <a:rPr lang="en-US" dirty="0" err="1"/>
              <a:t>Saltz</a:t>
            </a:r>
            <a:r>
              <a:rPr lang="en-US" dirty="0"/>
              <a:t>, 						NFL Kaggle Competition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E9E38E-8BCA-EB43-B202-2B290AB51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385" y="1325023"/>
            <a:ext cx="6556664" cy="492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39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4C2C5-2FBB-F04A-AD4D-55A7B11CF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58216"/>
            <a:ext cx="9720072" cy="799084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Even if punt returns only decrease by 35%,</a:t>
            </a:r>
            <a:br>
              <a:rPr lang="en-US" sz="2400" dirty="0"/>
            </a:br>
            <a:r>
              <a:rPr lang="en-US" sz="2400" dirty="0"/>
              <a:t>Concussions would still be drop by 26%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248752-9CC8-EC41-8304-2C3D5C0CA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School of Information Studies | Syracuse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2DD9F-A650-A043-B2C2-AC646B87E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E15B3-4E54-DC4C-99E6-FA4ECE41359E}"/>
              </a:ext>
            </a:extLst>
          </p:cNvPr>
          <p:cNvSpPr txBox="1"/>
          <p:nvPr/>
        </p:nvSpPr>
        <p:spPr>
          <a:xfrm>
            <a:off x="1565079" y="1646220"/>
            <a:ext cx="2122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Punt Play Breakdown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B155AE-7317-C643-A6ED-2D8C8C0BD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345" y="1704370"/>
            <a:ext cx="6123638" cy="45927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18AC3E-A044-9947-9D7D-0C9776D24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51" y="2031544"/>
            <a:ext cx="5584603" cy="41884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B63B06-D951-C842-BDE3-7614874C1994}"/>
              </a:ext>
            </a:extLst>
          </p:cNvPr>
          <p:cNvSpPr txBox="1"/>
          <p:nvPr/>
        </p:nvSpPr>
        <p:spPr>
          <a:xfrm>
            <a:off x="7348496" y="1591502"/>
            <a:ext cx="2074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Reduced Concussions</a:t>
            </a:r>
          </a:p>
        </p:txBody>
      </p:sp>
    </p:spTree>
    <p:extLst>
      <p:ext uri="{BB962C8B-B14F-4D97-AF65-F5344CB8AC3E}">
        <p14:creationId xmlns:p14="http://schemas.microsoft.com/office/powerpoint/2010/main" val="2827449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081278" y="326804"/>
            <a:ext cx="9720072" cy="601884"/>
          </a:xfrm>
        </p:spPr>
        <p:txBody>
          <a:bodyPr>
            <a:noAutofit/>
          </a:bodyPr>
          <a:lstStyle/>
          <a:p>
            <a:pPr algn="ctr"/>
            <a:br>
              <a:rPr lang="en-US" sz="2400" dirty="0"/>
            </a:br>
            <a:r>
              <a:rPr lang="en-US" sz="2400" dirty="0"/>
              <a:t>What About enforcing single coverage on Gunners?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57187" y="1298631"/>
            <a:ext cx="6123125" cy="531420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b="1" dirty="0"/>
              <a:t>Single vs Double Coverage:</a:t>
            </a:r>
          </a:p>
          <a:p>
            <a:pPr lvl="1"/>
            <a:r>
              <a:rPr lang="en-US" dirty="0"/>
              <a:t>There a reduction in concussions from having single coverage on gunners (vs double coverage) </a:t>
            </a:r>
          </a:p>
          <a:p>
            <a:pPr lvl="1"/>
            <a:r>
              <a:rPr lang="en-US" dirty="0"/>
              <a:t>Single covered gunners are able to get downfield quicker, forcing punt returners into making fair catches more often. </a:t>
            </a:r>
          </a:p>
          <a:p>
            <a:pPr lvl="1"/>
            <a:r>
              <a:rPr lang="en-US" dirty="0"/>
              <a:t>The increased rate of punt returns (when double covering gunners) is what what causes the large majority of punt-related concussions.</a:t>
            </a:r>
          </a:p>
          <a:p>
            <a:pPr lvl="1"/>
            <a:endParaRPr lang="en-US" sz="1700" dirty="0"/>
          </a:p>
          <a:p>
            <a:pPr marL="128016" lvl="1" indent="0">
              <a:buNone/>
            </a:pPr>
            <a:r>
              <a:rPr lang="en-US" sz="1900" b="1" dirty="0"/>
              <a:t>Mandate single coverage on gunners:</a:t>
            </a:r>
          </a:p>
          <a:p>
            <a:pPr lvl="1"/>
            <a:r>
              <a:rPr lang="en-US" dirty="0"/>
              <a:t>There are a few factors that make this rule change less than ideal </a:t>
            </a:r>
          </a:p>
          <a:p>
            <a:pPr lvl="1"/>
            <a:r>
              <a:rPr lang="en-US" dirty="0"/>
              <a:t>First, it is not clear how to prohibit double coverage on gunners.</a:t>
            </a:r>
          </a:p>
          <a:p>
            <a:pPr lvl="2"/>
            <a:r>
              <a:rPr lang="en-US" dirty="0"/>
              <a:t>You can prohibit two defenders from standing across a gunner at the line of scrimmage, but what if one defender stays at the line of scrimmage while another waits 20 yards back? Enforcing such a rule would be difficult and would have to include additional other rule changes for the rule to be possible. </a:t>
            </a:r>
          </a:p>
          <a:p>
            <a:pPr lvl="1"/>
            <a:r>
              <a:rPr lang="en-US" dirty="0"/>
              <a:t>Second, single vs double coverage could be an indicator of:</a:t>
            </a:r>
            <a:br>
              <a:rPr lang="en-US" dirty="0"/>
            </a:br>
            <a:r>
              <a:rPr lang="en-US" dirty="0"/>
              <a:t>“punt return” vs “punt block” goal of the return team</a:t>
            </a:r>
          </a:p>
          <a:p>
            <a:pPr lvl="1"/>
            <a:r>
              <a:rPr lang="en-US" dirty="0"/>
              <a:t>Third, single vs. double coverage on gunners does not solve the main problem </a:t>
            </a:r>
            <a:br>
              <a:rPr lang="en-US" dirty="0"/>
            </a:br>
            <a:br>
              <a:rPr lang="en-US" dirty="0"/>
            </a:b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As shown in the chart below, most punt returns occur when the   </a:t>
            </a:r>
            <a:br>
              <a:rPr lang="en-US" dirty="0"/>
            </a:br>
            <a:r>
              <a:rPr lang="en-US" dirty="0"/>
              <a:t>    line of scrimmage of the punt is inside the 35 yard line.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AB1709D-F695-A24A-B31E-0054A9E4B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2772" y="6470704"/>
            <a:ext cx="4822803" cy="274320"/>
          </a:xfrm>
        </p:spPr>
        <p:txBody>
          <a:bodyPr/>
          <a:lstStyle/>
          <a:p>
            <a:pPr algn="l"/>
            <a:r>
              <a:rPr lang="en-US" dirty="0" err="1"/>
              <a:t>Saltz</a:t>
            </a:r>
            <a:r>
              <a:rPr lang="en-US" dirty="0"/>
              <a:t> &amp; </a:t>
            </a:r>
            <a:r>
              <a:rPr lang="en-US" dirty="0" err="1"/>
              <a:t>Saltz</a:t>
            </a:r>
            <a:r>
              <a:rPr lang="en-US" dirty="0"/>
              <a:t>, 						NFL Kaggle Competition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7B5204-D20C-054D-95FD-37F245CA5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274" y="1794696"/>
            <a:ext cx="4953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92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081278" y="326804"/>
            <a:ext cx="9720072" cy="601884"/>
          </a:xfrm>
        </p:spPr>
        <p:txBody>
          <a:bodyPr>
            <a:noAutofit/>
          </a:bodyPr>
          <a:lstStyle/>
          <a:p>
            <a:pPr algn="ctr"/>
            <a:br>
              <a:rPr lang="en-US" sz="2400" dirty="0"/>
            </a:br>
            <a:r>
              <a:rPr lang="en-US" sz="2400" dirty="0"/>
              <a:t>Wont fans miss the excitement of punt returns?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57188" y="1298632"/>
            <a:ext cx="5257800" cy="391630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Punt returns won’t be missed:</a:t>
            </a:r>
          </a:p>
          <a:p>
            <a:pPr lvl="1"/>
            <a:r>
              <a:rPr lang="en-US" sz="2000" dirty="0"/>
              <a:t>Punt returns aren’t that interesting anyway</a:t>
            </a:r>
          </a:p>
          <a:p>
            <a:pPr lvl="2"/>
            <a:r>
              <a:rPr lang="en-US" sz="2100" dirty="0"/>
              <a:t>Only 8% of punts net more than 20 yards</a:t>
            </a:r>
          </a:p>
          <a:p>
            <a:pPr lvl="1"/>
            <a:r>
              <a:rPr lang="en-US" sz="2000" dirty="0"/>
              <a:t>Teams will “go for it” more on 4</a:t>
            </a:r>
            <a:r>
              <a:rPr lang="en-US" sz="2000" baseline="30000" dirty="0"/>
              <a:t>th</a:t>
            </a:r>
            <a:r>
              <a:rPr lang="en-US" sz="2000" dirty="0"/>
              <a:t> down:</a:t>
            </a:r>
          </a:p>
          <a:p>
            <a:pPr lvl="2"/>
            <a:r>
              <a:rPr lang="en-US" sz="2000" dirty="0"/>
              <a:t>Which increases drama and excitement</a:t>
            </a:r>
          </a:p>
          <a:p>
            <a:pPr lvl="1"/>
            <a:r>
              <a:rPr lang="en-US" sz="2000" dirty="0"/>
              <a:t>Penalties will decrease: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20% of Returned Punts Have a Penalty</a:t>
            </a:r>
            <a:r>
              <a:rPr lang="en-US" sz="2000" baseline="30000" dirty="0"/>
              <a:t>1</a:t>
            </a:r>
            <a:br>
              <a:rPr lang="en-US" sz="2000" dirty="0"/>
            </a:br>
            <a:r>
              <a:rPr lang="en-US" sz="2000" dirty="0"/>
              <a:t>(Compared to 8% for Non Returned Punts)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Penalties are frustrating to fans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Penalties lengthen the duration of the game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New punting strategies will be interesting: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Punters may try to squib punts – which would be interesting for the fans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AB1709D-F695-A24A-B31E-0054A9E4B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2772" y="6470704"/>
            <a:ext cx="4822803" cy="274320"/>
          </a:xfrm>
        </p:spPr>
        <p:txBody>
          <a:bodyPr/>
          <a:lstStyle/>
          <a:p>
            <a:pPr algn="l"/>
            <a:r>
              <a:rPr lang="en-US" dirty="0" err="1"/>
              <a:t>Saltz</a:t>
            </a:r>
            <a:r>
              <a:rPr lang="en-US" dirty="0"/>
              <a:t> &amp; </a:t>
            </a:r>
            <a:r>
              <a:rPr lang="en-US" dirty="0" err="1"/>
              <a:t>Saltz</a:t>
            </a:r>
            <a:r>
              <a:rPr lang="en-US" dirty="0"/>
              <a:t>, 						NFL Kaggle Competition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1E35F408-4018-5E43-A55C-1C517D21157C}"/>
              </a:ext>
            </a:extLst>
          </p:cNvPr>
          <p:cNvSpPr txBox="1">
            <a:spLocks/>
          </p:cNvSpPr>
          <p:nvPr/>
        </p:nvSpPr>
        <p:spPr>
          <a:xfrm>
            <a:off x="624078" y="5321299"/>
            <a:ext cx="4876610" cy="87630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016" lvl="1" indent="0">
              <a:buFont typeface="Wingdings 3" pitchFamily="18" charset="2"/>
              <a:buNone/>
            </a:pPr>
            <a:endParaRPr lang="en-US" sz="1300" i="1" dirty="0"/>
          </a:p>
          <a:p>
            <a:pPr marL="128016" lvl="1" indent="0">
              <a:buFont typeface="Wingdings 3" pitchFamily="18" charset="2"/>
              <a:buNone/>
            </a:pPr>
            <a:r>
              <a:rPr lang="en-US" sz="1300" i="1" baseline="30000" dirty="0"/>
              <a:t>1. </a:t>
            </a:r>
            <a:r>
              <a:rPr lang="en-US" sz="1300" i="1" dirty="0"/>
              <a:t>These percentages do not include offsetting penalties, </a:t>
            </a:r>
            <a:br>
              <a:rPr lang="en-US" sz="1300" i="1" dirty="0"/>
            </a:br>
            <a:r>
              <a:rPr lang="en-US" sz="1300" i="1" dirty="0"/>
              <a:t>   declined penalties, or penalties that resulted in a “no play”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B02225-BCFA-2E4D-B8AF-6FF08B0A3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502" y="928688"/>
            <a:ext cx="5054600" cy="544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84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4B41E-2DC1-D542-9F6D-F83C4EBF5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Information Studies | Syracuse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8F1E3F-1CFA-DF40-B6CF-680892967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75AAB16F-084D-5C40-B71F-5DC1E835D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8196" y="842963"/>
            <a:ext cx="9381704" cy="4957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dirty="0"/>
              <a:t>In Summary:</a:t>
            </a:r>
            <a:endParaRPr lang="en-US" sz="1000" dirty="0"/>
          </a:p>
          <a:p>
            <a:pPr>
              <a:buFont typeface="Wingdings" pitchFamily="2" charset="2"/>
              <a:buChar char="§"/>
            </a:pPr>
            <a:r>
              <a:rPr lang="en-US" b="1" dirty="0"/>
              <a:t> 86% of punt-related concussions occur during punt returns</a:t>
            </a:r>
          </a:p>
          <a:p>
            <a:pPr>
              <a:buFont typeface="Wingdings" pitchFamily="2" charset="2"/>
              <a:buChar char="§"/>
            </a:pPr>
            <a:r>
              <a:rPr lang="en-US" sz="2100" dirty="0"/>
              <a:t>The suggested rule changes would effectively make punt returns 7 yards worse off than they were under the previous rules, which would lead to a dramatic decrease in punt returns</a:t>
            </a:r>
          </a:p>
          <a:p>
            <a:pPr>
              <a:buFont typeface="Wingdings" pitchFamily="2" charset="2"/>
              <a:buChar char="§"/>
            </a:pPr>
            <a:r>
              <a:rPr lang="en-US" sz="2100" dirty="0"/>
              <a:t> Game action will be more exciting because:</a:t>
            </a:r>
          </a:p>
          <a:p>
            <a:pPr lvl="1"/>
            <a:r>
              <a:rPr lang="en-US" sz="1900" dirty="0"/>
              <a:t>Punt returns aren’t that interesting anyway - Only 8% of punts net more than 20 yards</a:t>
            </a:r>
          </a:p>
          <a:p>
            <a:pPr lvl="1">
              <a:buFont typeface="Wingdings" pitchFamily="2" charset="2"/>
              <a:buChar char="§"/>
            </a:pPr>
            <a:r>
              <a:rPr lang="en-US" sz="1900" dirty="0"/>
              <a:t>Teams will “go for it” more on 4</a:t>
            </a:r>
            <a:r>
              <a:rPr lang="en-US" sz="1900" baseline="30000" dirty="0"/>
              <a:t>th</a:t>
            </a:r>
            <a:r>
              <a:rPr lang="en-US" sz="1900" dirty="0"/>
              <a:t> down</a:t>
            </a:r>
          </a:p>
          <a:p>
            <a:pPr lvl="1">
              <a:buFont typeface="Wingdings" pitchFamily="2" charset="2"/>
              <a:buChar char="§"/>
            </a:pPr>
            <a:r>
              <a:rPr lang="en-US" sz="1900" dirty="0"/>
              <a:t>Penalties will be reduced, which speeds up the pace of the game</a:t>
            </a:r>
          </a:p>
          <a:p>
            <a:pPr lvl="1">
              <a:buFont typeface="Wingdings" pitchFamily="2" charset="2"/>
              <a:buChar char="§"/>
            </a:pPr>
            <a:r>
              <a:rPr lang="en-US" sz="1900" dirty="0"/>
              <a:t>The new punting strategy will be interesting </a:t>
            </a:r>
          </a:p>
          <a:p>
            <a:pPr>
              <a:buFont typeface="Wingdings" pitchFamily="2" charset="2"/>
              <a:buChar char="§"/>
            </a:pPr>
            <a:r>
              <a:rPr lang="en-US" b="1" dirty="0"/>
              <a:t> The suggested rule changes would reduce concussions during punts by 41% </a:t>
            </a:r>
          </a:p>
        </p:txBody>
      </p:sp>
    </p:spTree>
    <p:extLst>
      <p:ext uri="{BB962C8B-B14F-4D97-AF65-F5344CB8AC3E}">
        <p14:creationId xmlns:p14="http://schemas.microsoft.com/office/powerpoint/2010/main" val="3384130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038416" y="2286000"/>
            <a:ext cx="10524405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1. Key Driver For Concussions on Punts</a:t>
            </a:r>
          </a:p>
          <a:p>
            <a:pPr marL="0" indent="0">
              <a:buNone/>
            </a:pPr>
            <a:r>
              <a:rPr lang="en-US" sz="3200" dirty="0"/>
              <a:t>2. Suggested Rule Changes</a:t>
            </a:r>
          </a:p>
          <a:p>
            <a:pPr marL="0" indent="0">
              <a:buNone/>
            </a:pPr>
            <a:r>
              <a:rPr lang="en-US" sz="3200" dirty="0"/>
              <a:t>3. Projected Reduction in Concussions</a:t>
            </a:r>
          </a:p>
          <a:p>
            <a:pPr marL="0" indent="0">
              <a:buNone/>
            </a:pPr>
            <a:r>
              <a:rPr lang="en-US" sz="3200" dirty="0"/>
              <a:t>4. Impacts to the “Game of Football”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err="1"/>
              <a:t>Saltz</a:t>
            </a:r>
            <a:r>
              <a:rPr lang="en-US" dirty="0"/>
              <a:t> &amp; </a:t>
            </a:r>
            <a:r>
              <a:rPr lang="en-US" dirty="0" err="1"/>
              <a:t>Saltz</a:t>
            </a:r>
            <a:r>
              <a:rPr lang="en-US" dirty="0"/>
              <a:t>, 						NFL Kaggle Competition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576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-1809"/>
            <a:ext cx="12192000" cy="1090667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Returned Punts are 8 times more likely</a:t>
            </a:r>
            <a:br>
              <a:rPr lang="en-US" sz="2400" dirty="0"/>
            </a:br>
            <a:r>
              <a:rPr lang="en-US" sz="2400" dirty="0"/>
              <a:t> to Cause a Concussion than Non Returned Punts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9478367" y="1237970"/>
            <a:ext cx="1958688" cy="1499616"/>
          </a:xfrm>
          <a:ln>
            <a:solidFill>
              <a:schemeClr val="accent1"/>
            </a:solidFill>
          </a:ln>
        </p:spPr>
        <p:txBody>
          <a:bodyPr>
            <a:normAutofit fontScale="85000" lnSpcReduction="10000"/>
          </a:bodyPr>
          <a:lstStyle/>
          <a:p>
            <a:pPr marL="128016" lvl="1" indent="0">
              <a:buNone/>
            </a:pPr>
            <a:endParaRPr lang="en-US" sz="700" i="1" dirty="0"/>
          </a:p>
          <a:p>
            <a:pPr marL="128016" lvl="1" indent="0">
              <a:buNone/>
            </a:pPr>
            <a:r>
              <a:rPr lang="en-US" sz="1600" i="1" dirty="0"/>
              <a:t>“Non Returned” Punts:  </a:t>
            </a:r>
          </a:p>
          <a:p>
            <a:pPr marL="128016" lvl="1" indent="0">
              <a:buNone/>
            </a:pPr>
            <a:r>
              <a:rPr lang="en-US" sz="1600" i="1" dirty="0"/>
              <a:t>      Fair catches</a:t>
            </a:r>
          </a:p>
          <a:p>
            <a:pPr marL="128016" lvl="1" indent="0">
              <a:buNone/>
            </a:pPr>
            <a:r>
              <a:rPr lang="en-US" sz="1600" i="1" dirty="0"/>
              <a:t>      Downed</a:t>
            </a:r>
          </a:p>
          <a:p>
            <a:pPr marL="128016" lvl="1" indent="0">
              <a:buNone/>
            </a:pPr>
            <a:r>
              <a:rPr lang="en-US" sz="1600" i="1" dirty="0"/>
              <a:t>      Punts out of bounds</a:t>
            </a:r>
          </a:p>
          <a:p>
            <a:pPr marL="128016" lvl="1" indent="0">
              <a:buNone/>
            </a:pPr>
            <a:r>
              <a:rPr lang="en-US" sz="1600" i="1" dirty="0"/>
              <a:t>      Touchbacks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8E00E87-E70A-1948-92AC-6B6A549CE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2772" y="6470704"/>
            <a:ext cx="4822803" cy="274320"/>
          </a:xfrm>
        </p:spPr>
        <p:txBody>
          <a:bodyPr/>
          <a:lstStyle/>
          <a:p>
            <a:pPr algn="l"/>
            <a:r>
              <a:rPr lang="en-US" dirty="0" err="1"/>
              <a:t>Saltz</a:t>
            </a:r>
            <a:r>
              <a:rPr lang="en-US" dirty="0"/>
              <a:t> &amp; </a:t>
            </a:r>
            <a:r>
              <a:rPr lang="en-US" dirty="0" err="1"/>
              <a:t>Saltz</a:t>
            </a:r>
            <a:r>
              <a:rPr lang="en-US" dirty="0"/>
              <a:t>, 						NFL Kaggle Competition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CD32B2-4350-3A4A-8911-2B8D48D83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933" y="1088858"/>
            <a:ext cx="6448490" cy="527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21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104372"/>
            <a:ext cx="12191999" cy="916209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Only 44% of Punts are Returned,</a:t>
            </a:r>
            <a:br>
              <a:rPr lang="en-US" sz="2400" dirty="0"/>
            </a:br>
            <a:r>
              <a:rPr lang="en-US" sz="2400" dirty="0"/>
              <a:t>But those returns Account for 86% of concussions During Punt Plays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Information Studies | Syracuse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9E6446-E958-9F48-99BF-588A31967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2905" y="1250670"/>
            <a:ext cx="1958688" cy="1499616"/>
          </a:xfrm>
          <a:ln>
            <a:solidFill>
              <a:schemeClr val="accent1"/>
            </a:solidFill>
          </a:ln>
        </p:spPr>
        <p:txBody>
          <a:bodyPr>
            <a:normAutofit fontScale="85000" lnSpcReduction="10000"/>
          </a:bodyPr>
          <a:lstStyle/>
          <a:p>
            <a:pPr marL="128016" lvl="1" indent="0">
              <a:buNone/>
            </a:pPr>
            <a:endParaRPr lang="en-US" sz="700" i="1" dirty="0"/>
          </a:p>
          <a:p>
            <a:pPr marL="128016" lvl="1" indent="0">
              <a:buNone/>
            </a:pPr>
            <a:r>
              <a:rPr lang="en-US" sz="1600" i="1" dirty="0"/>
              <a:t>“Non Returned” Punts:  </a:t>
            </a:r>
          </a:p>
          <a:p>
            <a:pPr marL="128016" lvl="1" indent="0">
              <a:buNone/>
            </a:pPr>
            <a:r>
              <a:rPr lang="en-US" sz="1600" i="1" dirty="0"/>
              <a:t>      Fair catches</a:t>
            </a:r>
          </a:p>
          <a:p>
            <a:pPr marL="128016" lvl="1" indent="0">
              <a:buNone/>
            </a:pPr>
            <a:r>
              <a:rPr lang="en-US" sz="1600" i="1" dirty="0"/>
              <a:t>      Downed</a:t>
            </a:r>
          </a:p>
          <a:p>
            <a:pPr marL="128016" lvl="1" indent="0">
              <a:buNone/>
            </a:pPr>
            <a:r>
              <a:rPr lang="en-US" sz="1600" i="1" dirty="0"/>
              <a:t>      Punts out of bounds</a:t>
            </a:r>
          </a:p>
          <a:p>
            <a:pPr marL="128016" lvl="1" indent="0">
              <a:buNone/>
            </a:pPr>
            <a:r>
              <a:rPr lang="en-US" sz="1600" i="1" dirty="0"/>
              <a:t>      Touchbacks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0" indent="0">
              <a:buNone/>
            </a:pP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B584ED-2052-CC47-85DF-9C6B20F50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561" y="1020581"/>
            <a:ext cx="6448481" cy="527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99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C346BA-9CB4-EB47-9BAA-07B263F9C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Information Studies | Syracuse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8DD7A8-307E-5A4F-8EA5-0E93B4CF6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6EC74836-59C2-FC4E-A250-D5DAA357A3DD}"/>
              </a:ext>
            </a:extLst>
          </p:cNvPr>
          <p:cNvSpPr txBox="1">
            <a:spLocks/>
          </p:cNvSpPr>
          <p:nvPr/>
        </p:nvSpPr>
        <p:spPr>
          <a:xfrm>
            <a:off x="591671" y="681575"/>
            <a:ext cx="9911683" cy="148340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016" lvl="1" indent="0">
              <a:buNone/>
            </a:pPr>
            <a:r>
              <a:rPr lang="en-US" sz="2400" dirty="0"/>
              <a:t>In summary, punt returns:</a:t>
            </a:r>
          </a:p>
          <a:p>
            <a:pPr lvl="2"/>
            <a:r>
              <a:rPr lang="en-US" sz="2200" dirty="0"/>
              <a:t>Are 8 times more likely to cause a concussion than non returned punts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200" dirty="0"/>
              <a:t>Account for 86% of the concussions that occur during punt plays</a:t>
            </a:r>
          </a:p>
          <a:p>
            <a:pPr marL="310896" lvl="2" indent="0">
              <a:buNone/>
            </a:pPr>
            <a:endParaRPr lang="en-US" sz="2200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AB4342F-FDCB-D549-AA4D-9E5A4F5D2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727" y="3138287"/>
            <a:ext cx="9852497" cy="1090667"/>
          </a:xfrm>
        </p:spPr>
        <p:txBody>
          <a:bodyPr>
            <a:normAutofit/>
          </a:bodyPr>
          <a:lstStyle/>
          <a:p>
            <a:r>
              <a:rPr lang="en-US" sz="2400" b="1" dirty="0"/>
              <a:t>Conclusion: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400" dirty="0"/>
              <a:t>To reduce Concussions, punt </a:t>
            </a:r>
            <a:r>
              <a:rPr lang="en-US" sz="2400" b="1" i="1" dirty="0"/>
              <a:t>returns</a:t>
            </a:r>
            <a:r>
              <a:rPr lang="en-US" sz="2400" dirty="0"/>
              <a:t> should be minimized</a:t>
            </a:r>
          </a:p>
        </p:txBody>
      </p:sp>
    </p:spTree>
    <p:extLst>
      <p:ext uri="{BB962C8B-B14F-4D97-AF65-F5344CB8AC3E}">
        <p14:creationId xmlns:p14="http://schemas.microsoft.com/office/powerpoint/2010/main" val="3456360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024128" y="-1809"/>
            <a:ext cx="9720072" cy="1499616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Suggested Rule Changes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40582" y="1497807"/>
            <a:ext cx="11067181" cy="3204823"/>
          </a:xfrm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Fair catches should be incentivized with a 5 yard bonus </a:t>
            </a:r>
          </a:p>
          <a:p>
            <a:pPr marL="630936" lvl="1" indent="-457200"/>
            <a:r>
              <a:rPr lang="en-US" sz="2000" dirty="0"/>
              <a:t>Add under Rule 10, Section 2, Article 4</a:t>
            </a:r>
            <a:br>
              <a:rPr lang="en-US" sz="2000" dirty="0"/>
            </a:b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All members of the punting team should be permitted cross the line of scrimmage prior to the punt</a:t>
            </a:r>
          </a:p>
          <a:p>
            <a:pPr marL="516636" lvl="1" indent="-342900"/>
            <a:r>
              <a:rPr lang="en-US" sz="2000" dirty="0"/>
              <a:t>The current rules only allow the 2 gunners to cross the line of scrimmage before the punt is kicked</a:t>
            </a:r>
          </a:p>
          <a:p>
            <a:pPr marL="516636" lvl="1" indent="-342900"/>
            <a:r>
              <a:rPr lang="en-US" sz="2000" dirty="0"/>
              <a:t>To make this rule change, simply eliminate the "Ineligible Downfield Kick" penalty</a:t>
            </a:r>
          </a:p>
          <a:p>
            <a:pPr marL="516636" lvl="1" indent="-342900"/>
            <a:r>
              <a:rPr lang="en-US" sz="2000" dirty="0"/>
              <a:t>This would restore the rules to how they were prior to 1974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A762FA20-D534-2543-800F-9BE5C5065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2772" y="6470704"/>
            <a:ext cx="4822803" cy="274320"/>
          </a:xfrm>
        </p:spPr>
        <p:txBody>
          <a:bodyPr/>
          <a:lstStyle/>
          <a:p>
            <a:pPr algn="l"/>
            <a:r>
              <a:rPr lang="en-US" dirty="0" err="1"/>
              <a:t>Saltz</a:t>
            </a:r>
            <a:r>
              <a:rPr lang="en-US" dirty="0"/>
              <a:t> &amp; </a:t>
            </a:r>
            <a:r>
              <a:rPr lang="en-US" dirty="0" err="1"/>
              <a:t>Saltz</a:t>
            </a:r>
            <a:r>
              <a:rPr lang="en-US" dirty="0"/>
              <a:t>, 						NFL Kaggle Competition</a:t>
            </a:r>
          </a:p>
        </p:txBody>
      </p:sp>
    </p:spTree>
    <p:extLst>
      <p:ext uri="{BB962C8B-B14F-4D97-AF65-F5344CB8AC3E}">
        <p14:creationId xmlns:p14="http://schemas.microsoft.com/office/powerpoint/2010/main" val="2235455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5A514-4652-924C-9F8F-F766F998E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853" y="1224874"/>
            <a:ext cx="10127605" cy="1478896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pPr marL="128016" lvl="1" indent="0">
              <a:buNone/>
            </a:pPr>
            <a:r>
              <a:rPr lang="en-US" sz="2600" i="1" dirty="0"/>
              <a:t>For rule change 1: </a:t>
            </a:r>
          </a:p>
          <a:p>
            <a:pPr lvl="1"/>
            <a:r>
              <a:rPr lang="en-US" sz="2200" dirty="0"/>
              <a:t>Assigning a 5 yard bonus for fair catches will change the incentives for when it makes sense to return a punt</a:t>
            </a:r>
          </a:p>
          <a:p>
            <a:pPr lvl="1"/>
            <a:r>
              <a:rPr lang="en-US" sz="2200" dirty="0"/>
              <a:t>Only punt returns that are expected to gain greater than 5 yards would be considered a “smart decision”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86A329-C40B-A046-A0C1-C4C6CF2E4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School of Information Studies | Syracuse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64BEE1-C809-8F4D-BD82-B17656E8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E6284110-48BA-1649-A7F9-7083C67110E9}"/>
              </a:ext>
            </a:extLst>
          </p:cNvPr>
          <p:cNvSpPr txBox="1">
            <a:spLocks/>
          </p:cNvSpPr>
          <p:nvPr/>
        </p:nvSpPr>
        <p:spPr>
          <a:xfrm>
            <a:off x="661057" y="231884"/>
            <a:ext cx="9720072" cy="475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cap="all" spc="100" baseline="0">
                <a:solidFill>
                  <a:schemeClr val="tx1">
                    <a:lumMod val="65000"/>
                    <a:lumOff val="35000"/>
                  </a:schemeClr>
                </a:solidFill>
                <a:latin typeface="Museo Sans 500" panose="02000000000000000000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Explanation of Suggested Rule Changes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ECCDA41-3CD6-4245-80F3-6DA0FF63A522}"/>
              </a:ext>
            </a:extLst>
          </p:cNvPr>
          <p:cNvSpPr txBox="1">
            <a:spLocks/>
          </p:cNvSpPr>
          <p:nvPr/>
        </p:nvSpPr>
        <p:spPr>
          <a:xfrm>
            <a:off x="804853" y="3234714"/>
            <a:ext cx="10127605" cy="24518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45720" tIns="45720" rIns="4572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016" lvl="1" indent="0">
              <a:buNone/>
            </a:pPr>
            <a:r>
              <a:rPr lang="en-US" sz="2600" i="1" dirty="0"/>
              <a:t>For rule change 2: </a:t>
            </a:r>
          </a:p>
          <a:p>
            <a:pPr lvl="1"/>
            <a:r>
              <a:rPr lang="en-US" sz="2200" dirty="0"/>
              <a:t>In 1974, the NFL implemented a rule change in an attempt to increase excitement on punt plays. They prohibited all members of the punting team except the 2 gunners from crossing the line of scrimmage before the punt was kicked</a:t>
            </a:r>
          </a:p>
          <a:p>
            <a:pPr lvl="1"/>
            <a:r>
              <a:rPr lang="en-US" sz="2200" dirty="0"/>
              <a:t>This rule change increased the average punt return distance by 2 yards, and increased the number of punt returns by 30%. </a:t>
            </a:r>
          </a:p>
          <a:p>
            <a:pPr lvl="1"/>
            <a:r>
              <a:rPr lang="en-US" sz="2200" dirty="0"/>
              <a:t>Reversing this rule to allow all players to run downfield and cover the return man would likely have the opposite effect of the 1974 rule change – average punt return distances would decrease by 2 yards, and fair catches would increase substantially </a:t>
            </a:r>
          </a:p>
        </p:txBody>
      </p:sp>
    </p:spTree>
    <p:extLst>
      <p:ext uri="{BB962C8B-B14F-4D97-AF65-F5344CB8AC3E}">
        <p14:creationId xmlns:p14="http://schemas.microsoft.com/office/powerpoint/2010/main" val="1883262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024127" y="128279"/>
            <a:ext cx="10388939" cy="674162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How many fewer punt returns will there be?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AB1709D-F695-A24A-B31E-0054A9E4B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2772" y="6470704"/>
            <a:ext cx="4822803" cy="274320"/>
          </a:xfrm>
        </p:spPr>
        <p:txBody>
          <a:bodyPr/>
          <a:lstStyle/>
          <a:p>
            <a:pPr algn="l"/>
            <a:r>
              <a:rPr lang="en-US" dirty="0" err="1"/>
              <a:t>Saltz</a:t>
            </a:r>
            <a:r>
              <a:rPr lang="en-US" dirty="0"/>
              <a:t> &amp; </a:t>
            </a:r>
            <a:r>
              <a:rPr lang="en-US" dirty="0" err="1"/>
              <a:t>Saltz</a:t>
            </a:r>
            <a:r>
              <a:rPr lang="en-US" dirty="0"/>
              <a:t>, 						NFL Kaggle Competition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B2C3D55-F241-6C4B-90AB-0D5933130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624" y="1023633"/>
            <a:ext cx="5868972" cy="4729467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lvl="1"/>
            <a:r>
              <a:rPr lang="en-US" sz="2000" dirty="0"/>
              <a:t>The 5 yard fair catch bonus from rule 1 will effectively make punt returns 5 yards worse off than they were in 2016-2017</a:t>
            </a:r>
          </a:p>
          <a:p>
            <a:pPr lvl="1"/>
            <a:r>
              <a:rPr lang="en-US" sz="2000" dirty="0"/>
              <a:t>Better punt return coverage (from rule change 2) will make returning punts more challenging, leading punt returns to drop by an additional 2 yards</a:t>
            </a:r>
          </a:p>
          <a:p>
            <a:pPr lvl="1"/>
            <a:r>
              <a:rPr lang="en-US" sz="2000" dirty="0"/>
              <a:t>Combined, punt returns will by 7 yards worse off</a:t>
            </a:r>
          </a:p>
          <a:p>
            <a:pPr lvl="1"/>
            <a:r>
              <a:rPr lang="en-US" sz="2000" dirty="0"/>
              <a:t>55% of punt returns went for less than 7 yards* </a:t>
            </a:r>
          </a:p>
          <a:p>
            <a:r>
              <a:rPr lang="en-US" sz="2000" i="1" dirty="0">
                <a:solidFill>
                  <a:schemeClr val="accent2">
                    <a:lumMod val="75000"/>
                  </a:schemeClr>
                </a:solidFill>
                <a:sym typeface="Wingdings" pitchFamily="2" charset="2"/>
              </a:rPr>
              <a:t> Teams will fair catch much more often, since the expected results will be better via a fair catch as compared to a punt return.</a:t>
            </a:r>
          </a:p>
          <a:p>
            <a:r>
              <a:rPr lang="en-US" sz="2000" i="1" dirty="0">
                <a:solidFill>
                  <a:schemeClr val="accent2">
                    <a:lumMod val="75000"/>
                  </a:schemeClr>
                </a:solidFill>
                <a:sym typeface="Wingdings" pitchFamily="2" charset="2"/>
              </a:rPr>
              <a:t> Hence, we approximate that there will be a reduction of returned punts by 55%.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A20FF5F-2560-9C4C-B9EB-747F98CB92C9}"/>
              </a:ext>
            </a:extLst>
          </p:cNvPr>
          <p:cNvSpPr txBox="1">
            <a:spLocks/>
          </p:cNvSpPr>
          <p:nvPr/>
        </p:nvSpPr>
        <p:spPr>
          <a:xfrm>
            <a:off x="845805" y="5974293"/>
            <a:ext cx="4876610" cy="37570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45720" tIns="45720" rIns="45720" bIns="45720" rtlCol="0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016" lvl="1" indent="0">
              <a:buFont typeface="Wingdings 3" pitchFamily="18" charset="2"/>
              <a:buNone/>
            </a:pPr>
            <a:endParaRPr lang="en-US" sz="700" i="1" dirty="0"/>
          </a:p>
          <a:p>
            <a:pPr marL="128016" lvl="1" indent="0">
              <a:buFont typeface="Wingdings 3" pitchFamily="18" charset="2"/>
              <a:buNone/>
            </a:pPr>
            <a:r>
              <a:rPr lang="en-US" sz="1400" i="1" baseline="30000" dirty="0"/>
              <a:t>* </a:t>
            </a:r>
            <a:r>
              <a:rPr lang="en-US" sz="1400" i="1" dirty="0"/>
              <a:t>This statistic refers to net yardage after factoring in penalties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1BE37-2010-9141-848F-7A4AD5E64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057" y="1161243"/>
            <a:ext cx="5500732" cy="495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03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009841" y="240512"/>
            <a:ext cx="9720072" cy="630459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Expected Breakdown of punt plays under new rules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A762FA20-D534-2543-800F-9BE5C5065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2772" y="6470704"/>
            <a:ext cx="4822803" cy="274320"/>
          </a:xfrm>
        </p:spPr>
        <p:txBody>
          <a:bodyPr/>
          <a:lstStyle/>
          <a:p>
            <a:pPr algn="l"/>
            <a:r>
              <a:rPr lang="en-US" dirty="0" err="1"/>
              <a:t>Saltz</a:t>
            </a:r>
            <a:r>
              <a:rPr lang="en-US" dirty="0"/>
              <a:t> &amp; </a:t>
            </a:r>
            <a:r>
              <a:rPr lang="en-US" dirty="0" err="1"/>
              <a:t>Saltz</a:t>
            </a:r>
            <a:r>
              <a:rPr lang="en-US" dirty="0"/>
              <a:t>, 						NFL Kaggle Competition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60D41C2-65AE-6942-801C-20CB5D884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454" y="1281769"/>
            <a:ext cx="5224735" cy="449179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310896" lvl="2" indent="0">
              <a:buNone/>
            </a:pPr>
            <a:r>
              <a:rPr lang="en-US" sz="2300" dirty="0"/>
              <a:t>How will punt plays change?</a:t>
            </a:r>
          </a:p>
          <a:p>
            <a:pPr lvl="2"/>
            <a:r>
              <a:rPr lang="en-US" sz="2000" dirty="0"/>
              <a:t>Fair catches </a:t>
            </a:r>
            <a:r>
              <a:rPr lang="en-US" sz="2000" dirty="0">
                <a:sym typeface="Wingdings" pitchFamily="2" charset="2"/>
              </a:rPr>
              <a:t></a:t>
            </a:r>
            <a:r>
              <a:rPr lang="en-US" sz="2000" dirty="0"/>
              <a:t> Will increase because of the 5 yard bonus and better punt coverage</a:t>
            </a:r>
          </a:p>
          <a:p>
            <a:pPr marL="310896" lvl="2" indent="0">
              <a:buNone/>
            </a:pPr>
            <a:endParaRPr lang="en-US" sz="1000" dirty="0"/>
          </a:p>
          <a:p>
            <a:pPr lvl="2"/>
            <a:r>
              <a:rPr lang="en-US" sz="2000" dirty="0"/>
              <a:t>Punts out of bounds </a:t>
            </a:r>
            <a:r>
              <a:rPr lang="en-US" sz="2000" dirty="0">
                <a:sym typeface="Wingdings" pitchFamily="2" charset="2"/>
              </a:rPr>
              <a:t></a:t>
            </a:r>
            <a:r>
              <a:rPr lang="en-US" sz="2000" dirty="0"/>
              <a:t> Will increase to avoid fair catches, especially near the goal line</a:t>
            </a:r>
          </a:p>
          <a:p>
            <a:pPr lvl="2"/>
            <a:endParaRPr lang="en-US" sz="1000" dirty="0"/>
          </a:p>
          <a:p>
            <a:pPr lvl="2"/>
            <a:r>
              <a:rPr lang="en-US" sz="2000" dirty="0"/>
              <a:t>Downed punts </a:t>
            </a:r>
            <a:r>
              <a:rPr lang="en-US" sz="2000" dirty="0">
                <a:sym typeface="Wingdings" pitchFamily="2" charset="2"/>
              </a:rPr>
              <a:t> Will increase if punters try to “squib” the ball in an attempt to avoid a fair catch </a:t>
            </a:r>
          </a:p>
          <a:p>
            <a:pPr lvl="2"/>
            <a:endParaRPr lang="en-US" sz="1000" dirty="0">
              <a:sym typeface="Wingdings" pitchFamily="2" charset="2"/>
            </a:endParaRPr>
          </a:p>
          <a:p>
            <a:pPr lvl="2"/>
            <a:r>
              <a:rPr lang="en-US" sz="2000" dirty="0"/>
              <a:t>Touchbacks </a:t>
            </a:r>
            <a:r>
              <a:rPr lang="en-US" sz="2000" dirty="0">
                <a:sym typeface="Wingdings" pitchFamily="2" charset="2"/>
              </a:rPr>
              <a:t> Will remain the same</a:t>
            </a:r>
          </a:p>
          <a:p>
            <a:pPr lvl="2"/>
            <a:endParaRPr lang="en-US" sz="1000" dirty="0">
              <a:sym typeface="Wingdings" pitchFamily="2" charset="2"/>
            </a:endParaRPr>
          </a:p>
          <a:p>
            <a:pPr lvl="2"/>
            <a:r>
              <a:rPr lang="en-US" sz="2000" dirty="0"/>
              <a:t>Teams will go for it on fourth down more often</a:t>
            </a:r>
            <a:br>
              <a:rPr lang="en-US" sz="2000" dirty="0"/>
            </a:br>
            <a:r>
              <a:rPr lang="en-US" sz="2000" dirty="0">
                <a:sym typeface="Wingdings" pitchFamily="2" charset="2"/>
              </a:rPr>
              <a:t></a:t>
            </a:r>
            <a:r>
              <a:rPr lang="en-US" sz="2000" dirty="0"/>
              <a:t> This reduces the overall number of punts 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15245-0359-9A4B-AA06-E24613E6A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777" y="1138989"/>
            <a:ext cx="6561223" cy="492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168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6897</TotalTime>
  <Words>1049</Words>
  <Application>Microsoft Macintosh PowerPoint</Application>
  <PresentationFormat>Widescreen</PresentationFormat>
  <Paragraphs>142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Museo Sans 500</vt:lpstr>
      <vt:lpstr>Tw Cen MT</vt:lpstr>
      <vt:lpstr>Tw Cen MT Condensed</vt:lpstr>
      <vt:lpstr>Wingdings</vt:lpstr>
      <vt:lpstr>Wingdings 3</vt:lpstr>
      <vt:lpstr>Integral</vt:lpstr>
      <vt:lpstr>Reducing Concussions During Punts Daniel Saltz, Jeffrey Saltz </vt:lpstr>
      <vt:lpstr>OUTLINE</vt:lpstr>
      <vt:lpstr>Returned Punts are 8 times more likely  to Cause a Concussion than Non Returned Punts</vt:lpstr>
      <vt:lpstr>Only 44% of Punts are Returned, But those returns Account for 86% of concussions During Punt Plays</vt:lpstr>
      <vt:lpstr>Conclusion:  To reduce Concussions, punt returns should be minimized</vt:lpstr>
      <vt:lpstr>Suggested Rule Changes</vt:lpstr>
      <vt:lpstr>PowerPoint Presentation</vt:lpstr>
      <vt:lpstr>How many fewer punt returns will there be?</vt:lpstr>
      <vt:lpstr>Expected Breakdown of punt plays under new rules</vt:lpstr>
      <vt:lpstr>Net Impact:  Concussions will be reduced by 41%</vt:lpstr>
      <vt:lpstr>Even if punt returns only decrease by 35%, Concussions would still be drop by 26% </vt:lpstr>
      <vt:lpstr> What About enforcing single coverage on Gunners?</vt:lpstr>
      <vt:lpstr> Wont fans miss the excitement of punt returns? </vt:lpstr>
      <vt:lpstr>PowerPoint Presentation</vt:lpstr>
    </vt:vector>
  </TitlesOfParts>
  <Company>Syracuse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Opening convocation</dc:title>
  <dc:creator>mmclarke</dc:creator>
  <cp:lastModifiedBy>Microsoft Office User</cp:lastModifiedBy>
  <cp:revision>497</cp:revision>
  <cp:lastPrinted>2019-01-08T03:46:08Z</cp:lastPrinted>
  <dcterms:created xsi:type="dcterms:W3CDTF">2014-08-07T12:49:35Z</dcterms:created>
  <dcterms:modified xsi:type="dcterms:W3CDTF">2019-05-25T14:18:22Z</dcterms:modified>
</cp:coreProperties>
</file>